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4" r:id="rId2"/>
    <p:sldId id="436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69" r:id="rId24"/>
    <p:sldId id="460" r:id="rId25"/>
    <p:sldId id="461" r:id="rId26"/>
    <p:sldId id="462" r:id="rId27"/>
    <p:sldId id="463" r:id="rId28"/>
    <p:sldId id="464" r:id="rId29"/>
    <p:sldId id="465" r:id="rId30"/>
    <p:sldId id="466" r:id="rId31"/>
    <p:sldId id="467" r:id="rId32"/>
    <p:sldId id="468" r:id="rId33"/>
    <p:sldId id="470" r:id="rId34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60000"/>
    <a:srgbClr val="B40000"/>
    <a:srgbClr val="B80000"/>
    <a:srgbClr val="FF6600"/>
    <a:srgbClr val="292929"/>
    <a:srgbClr val="FF020F"/>
    <a:srgbClr val="FFE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 autoAdjust="0"/>
    <p:restoredTop sz="90961" autoAdjust="0"/>
  </p:normalViewPr>
  <p:slideViewPr>
    <p:cSldViewPr>
      <p:cViewPr varScale="1">
        <p:scale>
          <a:sx n="106" d="100"/>
          <a:sy n="106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34CFFB92-9BF7-474D-8793-E2160B5748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80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9385BF46-8ECB-471C-B0CF-DFD12D0BF1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10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9B3CE-6A54-456F-AE74-3001D9A55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5AAF3-364E-4D6E-864E-DA67503762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2E138-8587-45E2-B141-4047D8292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77FBE-CB29-4033-8878-D54917BEC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1353C-5B43-43F3-A4FC-79D3F1BD36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6F908-AD64-4F4C-87D2-95A0D6E5A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79348-214B-4EDF-83A2-EA8E93AEB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BEA02-1AAF-49AB-BFAD-88E4F2F99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1E89F-151A-47DE-94D6-DC756CA3B7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C256F-CC42-4172-BADD-0D3A3DBF2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57F91-26C8-466A-B77A-D92B3921D0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712C956A-29D8-4EEE-80F0-109F2D10DB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b="1" u="sng" dirty="0">
                <a:solidFill>
                  <a:srgbClr val="FFEF02"/>
                </a:solidFill>
              </a:rPr>
              <a:t>Outline of Today’s Discussion</a:t>
            </a:r>
            <a:endParaRPr lang="en-US" sz="3200" b="1" u="sng" dirty="0">
              <a:solidFill>
                <a:srgbClr val="FFFB0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343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Introduction </a:t>
            </a:r>
            <a:r>
              <a:rPr lang="en-US" sz="2400" b="1" dirty="0">
                <a:solidFill>
                  <a:schemeClr val="bg1"/>
                </a:solidFill>
              </a:rPr>
              <a:t>to </a:t>
            </a:r>
            <a:r>
              <a:rPr lang="en-US" sz="2400" b="1" dirty="0" smtClean="0">
                <a:solidFill>
                  <a:schemeClr val="bg1"/>
                </a:solidFill>
              </a:rPr>
              <a:t>Correlation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An Alternative Formula for the Correlation Coefficient</a:t>
            </a: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Coefficient </a:t>
            </a:r>
            <a:r>
              <a:rPr lang="en-US" sz="2400" b="1" dirty="0" smtClean="0">
                <a:solidFill>
                  <a:schemeClr val="bg1"/>
                </a:solidFill>
              </a:rPr>
              <a:t>of Determination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Another distinction is in graphing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We’ve previously used frequency distributions, and plots of DVs as a function of IVs.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Now, for correlation we’ll use scatter plots…</a:t>
            </a:r>
          </a:p>
        </p:txBody>
      </p:sp>
      <p:pic>
        <p:nvPicPr>
          <p:cNvPr id="2345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321050"/>
            <a:ext cx="2184400" cy="2241550"/>
          </a:xfrm>
          <a:prstGeom prst="rect">
            <a:avLst/>
          </a:prstGeom>
          <a:noFill/>
        </p:spPr>
      </p:pic>
      <p:pic>
        <p:nvPicPr>
          <p:cNvPr id="234501" name="Picture 5"/>
          <p:cNvPicPr>
            <a:picLocks noChangeAspect="1" noChangeArrowheads="1"/>
          </p:cNvPicPr>
          <p:nvPr/>
        </p:nvPicPr>
        <p:blipFill>
          <a:blip r:embed="rId3" cstate="print"/>
          <a:srcRect t="9302" b="9302"/>
          <a:stretch>
            <a:fillRect/>
          </a:stretch>
        </p:blipFill>
        <p:spPr bwMode="auto">
          <a:xfrm>
            <a:off x="3733800" y="3254375"/>
            <a:ext cx="5410200" cy="2320925"/>
          </a:xfrm>
          <a:prstGeom prst="rect">
            <a:avLst/>
          </a:prstGeom>
          <a:noFill/>
        </p:spPr>
      </p:pic>
      <p:sp>
        <p:nvSpPr>
          <p:cNvPr id="234502" name="Line 6"/>
          <p:cNvSpPr>
            <a:spLocks noChangeShapeType="1"/>
          </p:cNvSpPr>
          <p:nvPr/>
        </p:nvSpPr>
        <p:spPr bwMode="auto">
          <a:xfrm>
            <a:off x="6934200" y="2590800"/>
            <a:ext cx="76200" cy="11430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03" name="Line 7"/>
          <p:cNvSpPr>
            <a:spLocks noChangeShapeType="1"/>
          </p:cNvSpPr>
          <p:nvPr/>
        </p:nvSpPr>
        <p:spPr bwMode="auto">
          <a:xfrm flipH="1">
            <a:off x="1371600" y="2895600"/>
            <a:ext cx="76200" cy="533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Correlation:</a:t>
            </a:r>
            <a:br>
              <a:rPr lang="en-US">
                <a:solidFill>
                  <a:schemeClr val="bg1"/>
                </a:solidFill>
              </a:rPr>
            </a:br>
            <a:r>
              <a:rPr lang="en-US" sz="3200">
                <a:solidFill>
                  <a:srgbClr val="FFEF02"/>
                </a:solidFill>
              </a:rPr>
              <a:t>Graphing &amp; The Scatter Diagram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72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Scatter diagram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Graph that shows the degree and pattern of the relationship between two variables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Horizontal axis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Usually the variable that does the predicting</a:t>
            </a:r>
          </a:p>
          <a:p>
            <a:pPr lvl="2">
              <a:lnSpc>
                <a:spcPct val="90000"/>
              </a:lnSpc>
            </a:pPr>
            <a:r>
              <a:rPr lang="en-US" sz="1800">
                <a:solidFill>
                  <a:schemeClr val="bg1"/>
                </a:solidFill>
              </a:rPr>
              <a:t>e.g., price, studying, income, caffeine intake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Vertical axis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Usually the variable that is predicted</a:t>
            </a:r>
          </a:p>
          <a:p>
            <a:pPr lvl="2">
              <a:lnSpc>
                <a:spcPct val="90000"/>
              </a:lnSpc>
            </a:pPr>
            <a:r>
              <a:rPr lang="en-US" sz="1800">
                <a:solidFill>
                  <a:schemeClr val="bg1"/>
                </a:solidFill>
              </a:rPr>
              <a:t>e.g., quality, grades, happiness, alertness</a:t>
            </a:r>
          </a:p>
          <a:p>
            <a:pPr lvl="2">
              <a:lnSpc>
                <a:spcPct val="90000"/>
              </a:lnSpc>
            </a:pPr>
            <a:endParaRPr lang="en-US" sz="1800">
              <a:solidFill>
                <a:schemeClr val="bg1"/>
              </a:solidFill>
            </a:endParaRPr>
          </a:p>
        </p:txBody>
      </p:sp>
      <p:pic>
        <p:nvPicPr>
          <p:cNvPr id="2355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438400"/>
            <a:ext cx="34290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Correlation:</a:t>
            </a:r>
            <a:br>
              <a:rPr lang="en-US">
                <a:solidFill>
                  <a:schemeClr val="bg1"/>
                </a:solidFill>
              </a:rPr>
            </a:br>
            <a:r>
              <a:rPr lang="en-US" sz="3200">
                <a:solidFill>
                  <a:srgbClr val="FFEF02"/>
                </a:solidFill>
              </a:rPr>
              <a:t>Graphing &amp; The Scatter Diagram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Steps for making a scatter diagram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1. Draw axes and assign variables to them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2. Determine the range of values for each variable and mark the axes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3. Mark a dot for each person’s pair of scores</a:t>
            </a:r>
          </a:p>
        </p:txBody>
      </p:sp>
      <p:pic>
        <p:nvPicPr>
          <p:cNvPr id="2365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133600"/>
            <a:ext cx="44958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 statistic for describing the relationship between two variables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Examples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Price of a bottle of wine and its quality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Hours of studying and grades on a statistics exam 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Income and happiness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Caffeine intake and alertness</a:t>
            </a:r>
          </a:p>
          <a:p>
            <a:pPr lvl="2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sz="2400">
                <a:solidFill>
                  <a:schemeClr val="bg1"/>
                </a:solidFill>
              </a:rPr>
              <a:t>Linear correlation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Pattern on a scatter diagram is a straight line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Example above </a:t>
            </a:r>
          </a:p>
          <a:p>
            <a:r>
              <a:rPr lang="en-US" sz="2400">
                <a:solidFill>
                  <a:schemeClr val="bg1"/>
                </a:solidFill>
              </a:rPr>
              <a:t>Curvilinear correlation 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More complex relationship between variables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Pattern in a scatter diagram is not a straight line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Example below</a:t>
            </a:r>
          </a:p>
        </p:txBody>
      </p:sp>
      <p:pic>
        <p:nvPicPr>
          <p:cNvPr id="2385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524000"/>
            <a:ext cx="2667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85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267200"/>
            <a:ext cx="30861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Positive linear correlation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High scores on one variable matched by high scores on another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Line slants up to the right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Negative linear correlation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High scores on one variable matched by </a:t>
            </a:r>
            <a:r>
              <a:rPr lang="en-US" i="1">
                <a:solidFill>
                  <a:schemeClr val="bg1"/>
                </a:solidFill>
              </a:rPr>
              <a:t>low</a:t>
            </a:r>
            <a:r>
              <a:rPr lang="en-US">
                <a:solidFill>
                  <a:schemeClr val="bg1"/>
                </a:solidFill>
              </a:rPr>
              <a:t> scores on another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Line slants </a:t>
            </a:r>
            <a:r>
              <a:rPr lang="en-US" i="1">
                <a:solidFill>
                  <a:schemeClr val="bg1"/>
                </a:solidFill>
              </a:rPr>
              <a:t>down</a:t>
            </a:r>
            <a:r>
              <a:rPr lang="en-US">
                <a:solidFill>
                  <a:schemeClr val="bg1"/>
                </a:solidFill>
              </a:rPr>
              <a:t> to the right</a:t>
            </a:r>
          </a:p>
        </p:txBody>
      </p:sp>
      <p:pic>
        <p:nvPicPr>
          <p:cNvPr id="2396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524000"/>
            <a:ext cx="27686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96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038600"/>
            <a:ext cx="274320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Zero correlation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No line, straight or otherwise, can be fit to the relationship between the two variables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Two variables are said to be “uncorrelated”</a:t>
            </a:r>
          </a:p>
        </p:txBody>
      </p:sp>
      <p:pic>
        <p:nvPicPr>
          <p:cNvPr id="2406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057400"/>
            <a:ext cx="24511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 Review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7338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bg1"/>
                </a:solidFill>
              </a:rPr>
              <a:t>a. Negative linear correlation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bg1"/>
                </a:solidFill>
              </a:rPr>
              <a:t>b. Curvilinear correlation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bg1"/>
                </a:solidFill>
              </a:rPr>
              <a:t>c. Positive linear correlation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bg1"/>
                </a:solidFill>
              </a:rPr>
              <a:t>d. No correlation</a:t>
            </a:r>
          </a:p>
        </p:txBody>
      </p:sp>
      <p:pic>
        <p:nvPicPr>
          <p:cNvPr id="2416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057400"/>
            <a:ext cx="37211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 Coefficient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334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FFEF02"/>
                </a:solidFill>
              </a:rPr>
              <a:t>Correlation coefficient,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r</a:t>
            </a:r>
            <a:r>
              <a:rPr lang="en-US" sz="2400">
                <a:solidFill>
                  <a:schemeClr val="bg1"/>
                </a:solidFill>
              </a:rPr>
              <a:t>, indicates the precise degree of linear correlation between two variables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Computed by taking “cross-products” of </a:t>
            </a:r>
            <a:r>
              <a:rPr lang="en-US" sz="2400" i="1">
                <a:solidFill>
                  <a:schemeClr val="bg1"/>
                </a:solidFill>
              </a:rPr>
              <a:t>Z</a:t>
            </a:r>
            <a:r>
              <a:rPr lang="en-US" sz="2400">
                <a:solidFill>
                  <a:schemeClr val="bg1"/>
                </a:solidFill>
              </a:rPr>
              <a:t> scores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Multiply </a:t>
            </a:r>
            <a:r>
              <a:rPr lang="en-US" sz="2000" i="1">
                <a:solidFill>
                  <a:schemeClr val="bg1"/>
                </a:solidFill>
              </a:rPr>
              <a:t>Z</a:t>
            </a:r>
            <a:r>
              <a:rPr lang="en-US" sz="2000">
                <a:solidFill>
                  <a:schemeClr val="bg1"/>
                </a:solidFill>
              </a:rPr>
              <a:t> score on one variable by</a:t>
            </a:r>
            <a:r>
              <a:rPr lang="en-US" sz="2000" i="1">
                <a:solidFill>
                  <a:schemeClr val="bg1"/>
                </a:solidFill>
              </a:rPr>
              <a:t> Z</a:t>
            </a:r>
            <a:r>
              <a:rPr lang="en-US" sz="2000">
                <a:solidFill>
                  <a:schemeClr val="bg1"/>
                </a:solidFill>
              </a:rPr>
              <a:t> score on the other variable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Compute average of the resulting products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Can vary from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-1 (perfect negative correlation)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through 0 (no correlation)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to +1 (perfect positive correlation)</a:t>
            </a:r>
          </a:p>
        </p:txBody>
      </p:sp>
      <p:pic>
        <p:nvPicPr>
          <p:cNvPr id="242692" name="Picture 4" descr="equati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657600"/>
            <a:ext cx="2266950" cy="1041400"/>
          </a:xfrm>
          <a:prstGeom prst="rect">
            <a:avLst/>
          </a:prstGeom>
          <a:noFill/>
        </p:spPr>
      </p:pic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6502400" y="4876800"/>
            <a:ext cx="2209800" cy="1249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1800">
                <a:solidFill>
                  <a:srgbClr val="FFEF02"/>
                </a:solidFill>
              </a:rPr>
              <a:t>We will soon</a:t>
            </a:r>
          </a:p>
          <a:p>
            <a:pPr marL="342900" indent="-342900" algn="ctr">
              <a:buFontTx/>
              <a:buNone/>
            </a:pPr>
            <a:r>
              <a:rPr lang="en-US" sz="1800">
                <a:solidFill>
                  <a:srgbClr val="FFEF02"/>
                </a:solidFill>
              </a:rPr>
              <a:t>see an alternate</a:t>
            </a:r>
          </a:p>
          <a:p>
            <a:pPr marL="342900" indent="-342900" algn="ctr">
              <a:buFontTx/>
              <a:buNone/>
            </a:pPr>
            <a:r>
              <a:rPr lang="en-US" sz="1800">
                <a:solidFill>
                  <a:srgbClr val="FFEF02"/>
                </a:solidFill>
              </a:rPr>
              <a:t>equation for the</a:t>
            </a:r>
          </a:p>
          <a:p>
            <a:pPr marL="342900" indent="-342900" algn="ctr">
              <a:buFontTx/>
              <a:buNone/>
            </a:pPr>
            <a:r>
              <a:rPr lang="en-US" sz="1800">
                <a:solidFill>
                  <a:srgbClr val="FFEF02"/>
                </a:solidFill>
              </a:rPr>
              <a:t>correlation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 Coefficient Examples</a:t>
            </a:r>
          </a:p>
        </p:txBody>
      </p:sp>
      <p:pic>
        <p:nvPicPr>
          <p:cNvPr id="2437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828800"/>
            <a:ext cx="384333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898525" y="219392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i="1"/>
              <a:t>r</a:t>
            </a:r>
            <a:r>
              <a:rPr lang="en-US" sz="2400"/>
              <a:t> = .81</a:t>
            </a: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896938" y="3657600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i="1"/>
              <a:t>r</a:t>
            </a:r>
            <a:r>
              <a:rPr lang="en-US" sz="2400"/>
              <a:t> = .46</a:t>
            </a:r>
          </a:p>
        </p:txBody>
      </p:sp>
      <p:sp>
        <p:nvSpPr>
          <p:cNvPr id="243718" name="Text Box 6"/>
          <p:cNvSpPr txBox="1">
            <a:spLocks noChangeArrowheads="1"/>
          </p:cNvSpPr>
          <p:nvPr/>
        </p:nvSpPr>
        <p:spPr bwMode="auto">
          <a:xfrm>
            <a:off x="896938" y="5257800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i="1"/>
              <a:t>r</a:t>
            </a:r>
            <a:r>
              <a:rPr lang="en-US" sz="2400"/>
              <a:t> = .16</a:t>
            </a:r>
          </a:p>
        </p:txBody>
      </p:sp>
      <p:sp>
        <p:nvSpPr>
          <p:cNvPr id="243719" name="Text Box 7"/>
          <p:cNvSpPr txBox="1">
            <a:spLocks noChangeArrowheads="1"/>
          </p:cNvSpPr>
          <p:nvPr/>
        </p:nvSpPr>
        <p:spPr bwMode="auto">
          <a:xfrm>
            <a:off x="7450138" y="2209800"/>
            <a:ext cx="110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i="1"/>
              <a:t>r</a:t>
            </a:r>
            <a:r>
              <a:rPr lang="en-US" sz="2400"/>
              <a:t> = -.75</a:t>
            </a:r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>
            <a:off x="7450138" y="3733800"/>
            <a:ext cx="110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i="1"/>
              <a:t>r</a:t>
            </a:r>
            <a:r>
              <a:rPr lang="en-US" sz="2400"/>
              <a:t> = -.42</a:t>
            </a:r>
          </a:p>
        </p:txBody>
      </p:sp>
      <p:sp>
        <p:nvSpPr>
          <p:cNvPr id="243721" name="Text Box 9"/>
          <p:cNvSpPr txBox="1">
            <a:spLocks noChangeArrowheads="1"/>
          </p:cNvSpPr>
          <p:nvPr/>
        </p:nvSpPr>
        <p:spPr bwMode="auto">
          <a:xfrm>
            <a:off x="7450138" y="5257800"/>
            <a:ext cx="110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i="1"/>
              <a:t>r</a:t>
            </a:r>
            <a:r>
              <a:rPr lang="en-US" sz="2400"/>
              <a:t> = -.18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1</a:t>
            </a:r>
            <a:endParaRPr lang="en-US" dirty="0"/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1447800" y="2057400"/>
            <a:ext cx="65087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Introduction To Correlation: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Linear Case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 and Causality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572000" cy="4114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When two variables are correlated, three possible directions of causality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1st variable causes 2nd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2nd variable causes 1st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Some 3rd variable causes both the 1st and the 2nd</a:t>
            </a:r>
          </a:p>
          <a:p>
            <a:r>
              <a:rPr lang="en-US">
                <a:solidFill>
                  <a:schemeClr val="bg1"/>
                </a:solidFill>
              </a:rPr>
              <a:t>Inherent ambiguity in correlations</a:t>
            </a:r>
          </a:p>
        </p:txBody>
      </p:sp>
      <p:pic>
        <p:nvPicPr>
          <p:cNvPr id="2447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819400"/>
            <a:ext cx="3454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Correlation and Causality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Knowing that two variables are correlated tells you nothing about their causal relationship</a:t>
            </a:r>
          </a:p>
          <a:p>
            <a:r>
              <a:rPr lang="en-US" sz="2800">
                <a:solidFill>
                  <a:schemeClr val="bg1"/>
                </a:solidFill>
              </a:rPr>
              <a:t>More information about causal relationships can be obtained from 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A longitudinal study—measure variables at two or more points in time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A true experiment—randomly assign participants to a particular level of a variable</a:t>
            </a:r>
          </a:p>
          <a:p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Statistical Significance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of a Correlation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Correlations are sometimes described as being “statistically significant”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There is only a small probability that you could have found the correlation you did in your sample if in fact the overall group had no correlation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If probability is less than 5%, one says “</a:t>
            </a:r>
            <a:r>
              <a:rPr lang="en-US" i="1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 &lt; .05”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Much more to come on this topic later…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2</a:t>
            </a:r>
            <a:endParaRPr lang="en-US" dirty="0"/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2065338" y="2514600"/>
            <a:ext cx="52228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Alternate Formula For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The Pearson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Correlation Coefficient</a:t>
            </a:r>
          </a:p>
        </p:txBody>
      </p:sp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953000"/>
            <a:ext cx="3810000" cy="155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3</a:t>
            </a:r>
            <a:endParaRPr lang="en-US" dirty="0"/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>
            <a:off x="1443038" y="2514600"/>
            <a:ext cx="6523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Coefficient of Determination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1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593725" y="5257800"/>
            <a:ext cx="78822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Researchers often use the “r-squared” statistic, also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called the “</a:t>
            </a:r>
            <a:r>
              <a:rPr lang="en-US" sz="2400" b="1" u="sng" dirty="0">
                <a:solidFill>
                  <a:srgbClr val="FFEF02"/>
                </a:solidFill>
              </a:rPr>
              <a:t>coefficient of determination</a:t>
            </a:r>
            <a:r>
              <a:rPr lang="en-US" sz="2400" b="1" dirty="0"/>
              <a:t>”, to describe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the proportion of Y variability “explained” by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2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571500" y="5257800"/>
            <a:ext cx="79111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What range of values is possible for the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coefficient of determination (the r-squared statistic)?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3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677863" y="5257800"/>
            <a:ext cx="7635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Example: What is the evidence that IQ is heritable?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4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1308100" y="5257800"/>
            <a:ext cx="66095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R-value for the IQ of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identical twins reared apart = 0.6.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What is the value of r-squared in this case?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56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1292225" y="5257800"/>
            <a:ext cx="67281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So what proportion of the IQ is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unexplained (unaccounted for) by genetics?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99060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b="1">
                <a:solidFill>
                  <a:schemeClr val="bg1"/>
                </a:solidFill>
              </a:rPr>
              <a:t>Some context for correlation - the big picture:</a:t>
            </a:r>
          </a:p>
        </p:txBody>
      </p:sp>
      <p:pic>
        <p:nvPicPr>
          <p:cNvPr id="227332" name="Picture 4" descr="The image “http://www.artlebedev.ru/studio/posters/beatles/beatles-1600x1200.jpg” cannot be displayed, because it contains error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438400"/>
            <a:ext cx="4343400" cy="3252788"/>
          </a:xfrm>
          <a:prstGeom prst="rect">
            <a:avLst/>
          </a:prstGeom>
          <a:noFill/>
        </p:spPr>
      </p:pic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1403350" y="5791200"/>
            <a:ext cx="636905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b="1"/>
              <a:t>The “Fab Four” of the Scientific Method</a:t>
            </a:r>
          </a:p>
          <a:p>
            <a:pPr marL="342900" indent="-342900">
              <a:buFontTx/>
              <a:buNone/>
            </a:pPr>
            <a:r>
              <a:rPr lang="en-US" b="1" i="1"/>
              <a:t>“Imagine”</a:t>
            </a:r>
            <a:r>
              <a:rPr lang="en-US" b="1"/>
              <a:t> a world that worked like this.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7010400" y="2514600"/>
            <a:ext cx="1995488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4. Description</a:t>
            </a: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5334000" y="1981200"/>
            <a:ext cx="184150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3. Prediction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2286000" y="1981200"/>
            <a:ext cx="243840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2. Understanding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381000" y="2514600"/>
            <a:ext cx="1639888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1. Creating</a:t>
            </a:r>
          </a:p>
          <a:p>
            <a:pPr marL="342900" indent="-342900" algn="ctr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Change</a:t>
            </a:r>
          </a:p>
        </p:txBody>
      </p:sp>
      <p:sp>
        <p:nvSpPr>
          <p:cNvPr id="227338" name="Line 10"/>
          <p:cNvSpPr>
            <a:spLocks noChangeShapeType="1"/>
          </p:cNvSpPr>
          <p:nvPr/>
        </p:nvSpPr>
        <p:spPr bwMode="auto">
          <a:xfrm flipH="1">
            <a:off x="6553200" y="2895600"/>
            <a:ext cx="1219200" cy="9906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39" name="Line 11"/>
          <p:cNvSpPr>
            <a:spLocks noChangeShapeType="1"/>
          </p:cNvSpPr>
          <p:nvPr/>
        </p:nvSpPr>
        <p:spPr bwMode="auto">
          <a:xfrm flipH="1">
            <a:off x="5257800" y="2362200"/>
            <a:ext cx="990600" cy="12192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>
            <a:off x="3505200" y="2362200"/>
            <a:ext cx="457200" cy="12192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>
            <a:off x="1600200" y="3429000"/>
            <a:ext cx="1143000" cy="533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6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946150" y="5257800"/>
            <a:ext cx="74206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Different sciences are characterized by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the r-squared values that are deemed impressive.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 dirty="0"/>
              <a:t>(Chemists might r-squared to be &gt; 0.99).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Coefficient of Determination</a:t>
            </a:r>
          </a:p>
        </p:txBody>
      </p:sp>
      <p:pic>
        <p:nvPicPr>
          <p:cNvPr id="287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2135188" y="5334000"/>
            <a:ext cx="53800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We will soon learn that </a:t>
            </a:r>
            <a:r>
              <a:rPr lang="en-US" b="1">
                <a:solidFill>
                  <a:srgbClr val="FFEF02"/>
                </a:solidFill>
              </a:rPr>
              <a:t>r-squared</a:t>
            </a:r>
            <a:r>
              <a:rPr lang="en-US" b="1"/>
              <a:t>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in </a:t>
            </a:r>
            <a:r>
              <a:rPr lang="en-US" b="1">
                <a:solidFill>
                  <a:srgbClr val="FFEF02"/>
                </a:solidFill>
              </a:rPr>
              <a:t>SPSS</a:t>
            </a:r>
            <a:r>
              <a:rPr lang="en-US" b="1"/>
              <a:t> is called “</a:t>
            </a:r>
            <a:r>
              <a:rPr lang="en-US" b="1">
                <a:solidFill>
                  <a:srgbClr val="FFEF02"/>
                </a:solidFill>
              </a:rPr>
              <a:t>eta-squared</a:t>
            </a:r>
            <a:r>
              <a:rPr lang="en-US" b="1"/>
              <a:t>”.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Questions?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Proportion of Variance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Accounted For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EF02"/>
                </a:solidFill>
              </a:rPr>
              <a:t>Correlation coefficients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Indicate strength of a linear relationships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EF02"/>
                </a:solidFill>
              </a:rPr>
              <a:t>Cannot be compared directly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EF02"/>
                </a:solidFill>
              </a:rPr>
              <a:t>e.g., an </a:t>
            </a:r>
            <a:r>
              <a:rPr lang="en-US" sz="2400" i="1" dirty="0">
                <a:solidFill>
                  <a:srgbClr val="FFEF02"/>
                </a:solidFill>
              </a:rPr>
              <a:t>r</a:t>
            </a:r>
            <a:r>
              <a:rPr lang="en-US" sz="2400" dirty="0">
                <a:solidFill>
                  <a:srgbClr val="FFEF02"/>
                </a:solidFill>
              </a:rPr>
              <a:t> of .40 is more than twice as strong as an </a:t>
            </a:r>
            <a:r>
              <a:rPr lang="en-US" sz="2400" i="1" dirty="0">
                <a:solidFill>
                  <a:srgbClr val="FFEF02"/>
                </a:solidFill>
              </a:rPr>
              <a:t>r</a:t>
            </a:r>
            <a:r>
              <a:rPr lang="en-US" sz="2400" dirty="0">
                <a:solidFill>
                  <a:srgbClr val="FFEF02"/>
                </a:solidFill>
              </a:rPr>
              <a:t> of .20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To compare correlation coefficients, square them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An </a:t>
            </a:r>
            <a:r>
              <a:rPr lang="en-US" sz="2400" i="1" dirty="0">
                <a:solidFill>
                  <a:schemeClr val="bg1"/>
                </a:solidFill>
              </a:rPr>
              <a:t>r</a:t>
            </a:r>
            <a:r>
              <a:rPr lang="en-US" sz="2400" dirty="0">
                <a:solidFill>
                  <a:schemeClr val="bg1"/>
                </a:solidFill>
              </a:rPr>
              <a:t> of .40 yields an </a:t>
            </a:r>
            <a:r>
              <a:rPr lang="en-US" sz="2400" i="1" dirty="0">
                <a:solidFill>
                  <a:schemeClr val="bg1"/>
                </a:solidFill>
              </a:rPr>
              <a:t>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of .16; an </a:t>
            </a:r>
            <a:r>
              <a:rPr lang="en-US" sz="2400" i="1" dirty="0">
                <a:solidFill>
                  <a:schemeClr val="bg1"/>
                </a:solidFill>
              </a:rPr>
              <a:t>r</a:t>
            </a:r>
            <a:r>
              <a:rPr lang="en-US" sz="2400" dirty="0">
                <a:solidFill>
                  <a:schemeClr val="bg1"/>
                </a:solidFill>
              </a:rPr>
              <a:t> of .20 an </a:t>
            </a:r>
            <a:r>
              <a:rPr lang="en-US" sz="2400" i="1" dirty="0">
                <a:solidFill>
                  <a:schemeClr val="bg1"/>
                </a:solidFill>
              </a:rPr>
              <a:t>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of .04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EF02"/>
                </a:solidFill>
              </a:rPr>
              <a:t>Squared correlation indicates the proportion of variance on the criterion variable accounted for by the predictor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6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9906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b="1">
                <a:solidFill>
                  <a:schemeClr val="bg1"/>
                </a:solidFill>
              </a:rPr>
              <a:t>Some context for correlation - the big picture:</a:t>
            </a:r>
          </a:p>
        </p:txBody>
      </p:sp>
      <p:pic>
        <p:nvPicPr>
          <p:cNvPr id="228356" name="Picture 4" descr="The image “http://www.artlebedev.ru/studio/posters/beatles/beatles-1600x1200.jpg” cannot be displayed, because it contains error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438400"/>
            <a:ext cx="4343400" cy="3252788"/>
          </a:xfrm>
          <a:prstGeom prst="rect">
            <a:avLst/>
          </a:prstGeom>
          <a:noFill/>
        </p:spPr>
      </p:pic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7010400" y="2514600"/>
            <a:ext cx="1995488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1. Description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5334000" y="1981200"/>
            <a:ext cx="184150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2. Prediction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2286000" y="1981200"/>
            <a:ext cx="243840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3. Understanding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381000" y="2514600"/>
            <a:ext cx="1639888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4. Creating</a:t>
            </a:r>
          </a:p>
          <a:p>
            <a:pPr marL="342900" indent="-342900" algn="ctr">
              <a:buFontTx/>
              <a:buNone/>
            </a:pPr>
            <a:r>
              <a:rPr lang="en-US" sz="2400" b="1">
                <a:solidFill>
                  <a:srgbClr val="FFEF02"/>
                </a:solidFill>
              </a:rPr>
              <a:t>Change</a:t>
            </a:r>
          </a:p>
        </p:txBody>
      </p:sp>
      <p:sp>
        <p:nvSpPr>
          <p:cNvPr id="228361" name="Line 9"/>
          <p:cNvSpPr>
            <a:spLocks noChangeShapeType="1"/>
          </p:cNvSpPr>
          <p:nvPr/>
        </p:nvSpPr>
        <p:spPr bwMode="auto">
          <a:xfrm flipH="1">
            <a:off x="6705600" y="2895600"/>
            <a:ext cx="1066800" cy="10668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62" name="Line 10"/>
          <p:cNvSpPr>
            <a:spLocks noChangeShapeType="1"/>
          </p:cNvSpPr>
          <p:nvPr/>
        </p:nvSpPr>
        <p:spPr bwMode="auto">
          <a:xfrm flipH="1">
            <a:off x="5410200" y="2362200"/>
            <a:ext cx="838200" cy="12192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63" name="Line 11"/>
          <p:cNvSpPr>
            <a:spLocks noChangeShapeType="1"/>
          </p:cNvSpPr>
          <p:nvPr/>
        </p:nvSpPr>
        <p:spPr bwMode="auto">
          <a:xfrm>
            <a:off x="3505200" y="2362200"/>
            <a:ext cx="685800" cy="12192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64" name="Line 12"/>
          <p:cNvSpPr>
            <a:spLocks noChangeShapeType="1"/>
          </p:cNvSpPr>
          <p:nvPr/>
        </p:nvSpPr>
        <p:spPr bwMode="auto">
          <a:xfrm>
            <a:off x="1600200" y="3429000"/>
            <a:ext cx="1143000" cy="533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65" name="Rectangle 13"/>
          <p:cNvSpPr>
            <a:spLocks noChangeArrowheads="1"/>
          </p:cNvSpPr>
          <p:nvPr/>
        </p:nvSpPr>
        <p:spPr bwMode="auto">
          <a:xfrm>
            <a:off x="1403350" y="5791200"/>
            <a:ext cx="6491288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b="1">
                <a:solidFill>
                  <a:srgbClr val="FFEF02"/>
                </a:solidFill>
              </a:rPr>
              <a:t>The “Fab Four” of the Scientific Method</a:t>
            </a:r>
          </a:p>
          <a:p>
            <a:pPr marL="342900" indent="-342900">
              <a:buFontTx/>
              <a:buNone/>
            </a:pPr>
            <a:r>
              <a:rPr lang="en-US" b="1"/>
              <a:t>The scientific world </a:t>
            </a:r>
            <a:r>
              <a:rPr lang="en-US" b="1" i="1"/>
              <a:t>really </a:t>
            </a:r>
            <a:r>
              <a:rPr lang="en-US" b="1"/>
              <a:t>works like this.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From research methods, here are some necessary (but not sufficient) conditions for “</a:t>
            </a:r>
            <a:r>
              <a:rPr lang="en-US" sz="2400" b="1" dirty="0">
                <a:solidFill>
                  <a:srgbClr val="FFEF02"/>
                </a:solidFill>
              </a:rPr>
              <a:t>understanding</a:t>
            </a:r>
            <a:r>
              <a:rPr lang="en-US" sz="2400" b="1" dirty="0">
                <a:solidFill>
                  <a:schemeClr val="bg1"/>
                </a:solidFill>
              </a:rPr>
              <a:t>” – identifying </a:t>
            </a:r>
            <a:r>
              <a:rPr lang="en-US" sz="2400" b="1" i="1" dirty="0">
                <a:solidFill>
                  <a:srgbClr val="FFEF02"/>
                </a:solidFill>
              </a:rPr>
              <a:t>causal</a:t>
            </a:r>
            <a:r>
              <a:rPr lang="en-US" sz="2400" b="1" dirty="0">
                <a:solidFill>
                  <a:schemeClr val="bg1"/>
                </a:solidFill>
              </a:rPr>
              <a:t> relations between variables.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bg1"/>
                </a:solidFill>
              </a:rPr>
              <a:t>	A. Correlation!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bg1"/>
                </a:solidFill>
              </a:rPr>
              <a:t>	B. Time Order Relation (causes precede effects)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bg1"/>
                </a:solidFill>
              </a:rPr>
              <a:t>	C. </a:t>
            </a:r>
            <a:r>
              <a:rPr lang="en-US" sz="2400" b="1" i="1" dirty="0">
                <a:solidFill>
                  <a:schemeClr val="bg1"/>
                </a:solidFill>
              </a:rPr>
              <a:t>Plausible</a:t>
            </a:r>
            <a:r>
              <a:rPr lang="en-US" sz="2400" b="1" dirty="0">
                <a:solidFill>
                  <a:schemeClr val="bg1"/>
                </a:solidFill>
              </a:rPr>
              <a:t> Alternatives Are Eliminated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bg1"/>
                </a:solidFill>
              </a:rPr>
              <a:t>2.  So, we’ll start a new with correlation…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153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So far this semester we’ve focused mainly on description.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rgbClr val="FFEF02"/>
                </a:solidFill>
              </a:rPr>
              <a:t>Descriptive stats</a:t>
            </a:r>
            <a:r>
              <a:rPr lang="en-US" sz="2400" b="1" dirty="0">
                <a:solidFill>
                  <a:schemeClr val="bg1"/>
                </a:solidFill>
              </a:rPr>
              <a:t> include some measure of central tendency, and some measure of dispersion.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rgbClr val="FFEF02"/>
                </a:solidFill>
              </a:rPr>
              <a:t>Prediction –and correlation-</a:t>
            </a:r>
            <a:r>
              <a:rPr lang="en-US" sz="2400" b="1" dirty="0">
                <a:solidFill>
                  <a:schemeClr val="bg1"/>
                </a:solidFill>
              </a:rPr>
              <a:t> will be require slightly more complexity…and will be less parsimonious!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u="sng" dirty="0">
                <a:solidFill>
                  <a:schemeClr val="bg1"/>
                </a:solidFill>
              </a:rPr>
              <a:t>Potential Pop Quiz Question:</a:t>
            </a:r>
            <a:r>
              <a:rPr lang="en-US" sz="2400" b="1" dirty="0">
                <a:solidFill>
                  <a:schemeClr val="bg1"/>
                </a:solidFill>
              </a:rPr>
              <a:t> What is parsimony, and what is Ockham’s razor? (Hint: Look on the web, not in your text.)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When data are well described by ONE mean alone, we have a parsimonious description (one parameter does the trick).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Hypothesis testing and Parsimony – </a:t>
            </a:r>
            <a:r>
              <a:rPr lang="en-US" sz="2400" b="1" dirty="0">
                <a:solidFill>
                  <a:srgbClr val="FFEF02"/>
                </a:solidFill>
              </a:rPr>
              <a:t>Can a single mean accurately describe the experimental group and the placebo/control group?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If yes, two separate means would violate parsimony.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If no, then the additional complexity (i.e., having 2 means, not just 1) may be justified.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>
                <a:solidFill>
                  <a:schemeClr val="bg1"/>
                </a:solidFill>
              </a:rPr>
              <a:t>One type of association involves (linear) prediction: 										</a:t>
            </a:r>
            <a:r>
              <a:rPr lang="en-US" sz="3600" b="1">
                <a:solidFill>
                  <a:srgbClr val="FFEF02"/>
                </a:solidFill>
              </a:rPr>
              <a:t>y = mx + b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3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>
                <a:solidFill>
                  <a:schemeClr val="bg1"/>
                </a:solidFill>
              </a:rPr>
              <a:t>So there is more than just a mean –we’ll need an equation.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3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>
                <a:solidFill>
                  <a:schemeClr val="bg1"/>
                </a:solidFill>
              </a:rPr>
              <a:t>In that sense, “complexity” has increased.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Correlation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Here’s another distinction…our first section focused on </a:t>
            </a:r>
            <a:r>
              <a:rPr lang="en-US" b="1" i="1">
                <a:solidFill>
                  <a:srgbClr val="FFEF02"/>
                </a:solidFill>
              </a:rPr>
              <a:t>differences.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 i="1">
              <a:solidFill>
                <a:srgbClr val="FFEF02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Example: Is the mean mean of the Atkins group </a:t>
            </a:r>
            <a:r>
              <a:rPr lang="en-US" b="1" i="1">
                <a:solidFill>
                  <a:schemeClr val="bg1"/>
                </a:solidFill>
              </a:rPr>
              <a:t>different</a:t>
            </a:r>
            <a:r>
              <a:rPr lang="en-US" b="1">
                <a:solidFill>
                  <a:schemeClr val="bg1"/>
                </a:solidFill>
              </a:rPr>
              <a:t> than that of the Low-fat-diet group.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In this section of the course, we’ll look for (linear) </a:t>
            </a:r>
            <a:r>
              <a:rPr lang="en-US" b="1" i="1">
                <a:solidFill>
                  <a:srgbClr val="FFEF02"/>
                </a:solidFill>
              </a:rPr>
              <a:t>associations </a:t>
            </a:r>
            <a:r>
              <a:rPr lang="en-US" b="1">
                <a:solidFill>
                  <a:schemeClr val="bg1"/>
                </a:solidFill>
              </a:rPr>
              <a:t>between variables –not differences!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1120</Words>
  <Application>Microsoft Office PowerPoint</Application>
  <PresentationFormat>On-screen Show (4:3)</PresentationFormat>
  <Paragraphs>196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Times</vt:lpstr>
      <vt:lpstr>Blank</vt:lpstr>
      <vt:lpstr>Outline of Today’s Discussion</vt:lpstr>
      <vt:lpstr>Part 1</vt:lpstr>
      <vt:lpstr>Correlation</vt:lpstr>
      <vt:lpstr>Correlation</vt:lpstr>
      <vt:lpstr>Correlation</vt:lpstr>
      <vt:lpstr>Correlation</vt:lpstr>
      <vt:lpstr>Correlation</vt:lpstr>
      <vt:lpstr>Correlation</vt:lpstr>
      <vt:lpstr>Correlation</vt:lpstr>
      <vt:lpstr>Correlation</vt:lpstr>
      <vt:lpstr>Correlation: Graphing &amp; The Scatter Diagram</vt:lpstr>
      <vt:lpstr>Correlation: Graphing &amp; The Scatter Diagram</vt:lpstr>
      <vt:lpstr>Correlation</vt:lpstr>
      <vt:lpstr>Correlation</vt:lpstr>
      <vt:lpstr>Correlation</vt:lpstr>
      <vt:lpstr>Correlation</vt:lpstr>
      <vt:lpstr>Correlation Review</vt:lpstr>
      <vt:lpstr>Correlation Coefficient</vt:lpstr>
      <vt:lpstr>Correlation Coefficient Examples</vt:lpstr>
      <vt:lpstr>Correlation and Causality</vt:lpstr>
      <vt:lpstr>Correlation and Causality</vt:lpstr>
      <vt:lpstr>Statistical Significance  of a Correlation</vt:lpstr>
      <vt:lpstr>Part 2</vt:lpstr>
      <vt:lpstr>Part 3</vt:lpstr>
      <vt:lpstr>Coefficient of Determination</vt:lpstr>
      <vt:lpstr>Coefficient of Determination</vt:lpstr>
      <vt:lpstr>Coefficient of Determination</vt:lpstr>
      <vt:lpstr>Coefficient of Determination</vt:lpstr>
      <vt:lpstr>Coefficient of Determination</vt:lpstr>
      <vt:lpstr>Coefficient of Determination</vt:lpstr>
      <vt:lpstr>Coefficient of Determination</vt:lpstr>
      <vt:lpstr>Proportion of Variance  Accounted For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124</cp:revision>
  <cp:lastPrinted>2003-09-05T01:06:48Z</cp:lastPrinted>
  <dcterms:created xsi:type="dcterms:W3CDTF">2003-01-06T15:18:30Z</dcterms:created>
  <dcterms:modified xsi:type="dcterms:W3CDTF">2015-09-21T00:29:37Z</dcterms:modified>
</cp:coreProperties>
</file>